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4" r:id="rId2"/>
    <p:sldId id="392" r:id="rId3"/>
    <p:sldId id="393" r:id="rId4"/>
    <p:sldId id="394" r:id="rId5"/>
    <p:sldId id="398" r:id="rId6"/>
    <p:sldId id="401" r:id="rId7"/>
    <p:sldId id="396" r:id="rId8"/>
    <p:sldId id="386" r:id="rId9"/>
    <p:sldId id="387" r:id="rId10"/>
    <p:sldId id="388" r:id="rId11"/>
    <p:sldId id="389" r:id="rId12"/>
    <p:sldId id="390" r:id="rId13"/>
    <p:sldId id="391" r:id="rId14"/>
    <p:sldId id="258" r:id="rId15"/>
    <p:sldId id="360" r:id="rId16"/>
    <p:sldId id="333" r:id="rId17"/>
    <p:sldId id="338" r:id="rId18"/>
    <p:sldId id="363" r:id="rId19"/>
    <p:sldId id="364" r:id="rId20"/>
    <p:sldId id="402" r:id="rId21"/>
    <p:sldId id="340" r:id="rId22"/>
    <p:sldId id="352" r:id="rId23"/>
    <p:sldId id="383" r:id="rId24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863"/>
    <a:srgbClr val="E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4994" autoAdjust="0"/>
  </p:normalViewPr>
  <p:slideViewPr>
    <p:cSldViewPr snapToGrid="0" snapToObjects="1">
      <p:cViewPr varScale="1">
        <p:scale>
          <a:sx n="70" d="100"/>
          <a:sy n="70" d="100"/>
        </p:scale>
        <p:origin x="13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E23BE7-B5D0-4163-84A5-7CC5926260A8}" type="datetimeFigureOut">
              <a:rPr lang="en-US"/>
              <a:pPr>
                <a:defRPr/>
              </a:pPr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28D3A0-28D3-4AB8-9686-A6DCF7630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72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672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 smtClean="0"/>
            </a:lvl1pPr>
          </a:lstStyle>
          <a:p>
            <a:pPr>
              <a:defRPr/>
            </a:pPr>
            <a:fld id="{D0760409-569A-449D-8762-C5E2441FA665}" type="datetimeFigureOut">
              <a:rPr lang="en-US"/>
              <a:pPr>
                <a:defRPr/>
              </a:pPr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5"/>
            <a:ext cx="2971800" cy="46672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E2A535-1C27-439E-B848-FFCB42B92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723900"/>
            <a:ext cx="48387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</a:t>
            </a:r>
            <a:r>
              <a:rPr lang="en-US" baseline="0" dirty="0"/>
              <a:t> who is Cigi? (Speak to bullets)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FEA7-204F-4653-8DE4-9349E51568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6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E2B6FE-A9C9-4924-9FEE-416582FC56B4}" type="slidenum">
              <a:rPr lang="en-CA" altLang="en-US"/>
              <a:pPr/>
              <a:t>22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84957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 QET = Wheat, Rye and Triticale Quality Evaluation Team</a:t>
            </a:r>
          </a:p>
          <a:p>
            <a:pPr>
              <a:spcBef>
                <a:spcPct val="0"/>
              </a:spcBef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Cigi’s knowledge of the commercial</a:t>
            </a:r>
            <a:r>
              <a:rPr lang="en-US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of wheat (and the end products the flour is used for) is an important piece for consideration of class quality.   A single class could be used in many different products and markets and having the knowledge of this use is essential in establishing class quality parameters.</a:t>
            </a:r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44E246-1FBC-462A-B8A6-3D5A1F16698C}" type="slidenum">
              <a:rPr lang="en-CA" altLang="en-US"/>
              <a:pPr/>
              <a:t>23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8953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77DB-863F-4AB6-8CF0-7985D52CAD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7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A6A3E0E-C1CB-433C-BCCE-F0DE3B1520C9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0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D71312-61F2-4783-8A9C-1F64BCBEB548}" type="slidenum">
              <a:rPr lang="en-CA" altLang="en-US"/>
              <a:pPr/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0782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899821-250C-47F8-9BED-53155F677DED}" type="slidenum">
              <a:rPr lang="en-CA" altLang="en-US"/>
              <a:pPr/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444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Cigi has five staff members on the QET team: Esey, Lisa, Ashok,</a:t>
            </a:r>
            <a:r>
              <a:rPr lang="en-US" altLang="en-US" baseline="0" dirty="0"/>
              <a:t> Yvonne and Elaine</a:t>
            </a: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99C4F5-7832-4D73-8DF0-CE92620059E5}" type="slidenum">
              <a:rPr lang="en-CA" altLang="en-US"/>
              <a:pPr/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5465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B22621D-D1D3-4C19-B43B-811E473573A0}" type="slidenum">
              <a:rPr lang="en-CA" altLang="en-US"/>
              <a:pPr/>
              <a:t>18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3377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DCBC06-64DB-44E9-A040-809F5976B485}" type="slidenum">
              <a:rPr lang="en-CA" altLang="en-US"/>
              <a:pPr/>
              <a:t>19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1034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Cigi</a:t>
            </a:r>
            <a:r>
              <a:rPr lang="en-US" altLang="en-US" baseline="0" dirty="0"/>
              <a:t> has been involved in doing quality evaluation for private breeders.</a:t>
            </a: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E304FB1-27AE-4A43-8940-AC529DA4649F}" type="slidenum">
              <a:rPr lang="en-CA" altLang="en-US"/>
              <a:pPr/>
              <a:t>21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9161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9598-9F37-499D-8D61-716FEC9A2330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3EF5-5AA0-40B0-A719-CDFF6C4AA0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BFD6-993B-43B1-AF47-BA2D75632693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BBD4-B73A-40B2-A118-542B67EA78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46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027D-1B8A-492A-8296-C3517119151D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A7A0-8ED1-487E-9858-C37F10772D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40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304800"/>
            <a:ext cx="8116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050" y="1524000"/>
            <a:ext cx="387667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25" y="1524000"/>
            <a:ext cx="3876675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0125" y="4076700"/>
            <a:ext cx="3876675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B0C2-8854-411C-BBB3-6E34B5F2DAA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914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FF40-2428-4300-A88B-4F5CF32F325D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BBE4-C877-495C-B46E-17DCEB99ED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2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FBFD-048C-4762-BB2D-452F500EC950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7224-31F2-4AB3-A677-4839B52C73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8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0D15-BDAC-44F3-996F-C63B250D268E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5003-3279-43DB-8013-16337F138C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93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C121-5EF9-43D8-BBF1-4E63CC4D2B8C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78D7-906B-4FFA-90CB-5CADDA805F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8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9669-ABD8-4063-8A3B-AD836C377602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8078-C5CE-41D9-B0A6-60070B3F8D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56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D2FA-2D5A-49BC-B40D-2D97CA3142F0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A7C7-01E9-4936-8462-2CBC21101B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0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4320-30CD-4E5D-BC0E-EE51785F23BE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8DB2-DCE0-4B30-97F2-0DAD0FA2CE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12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9A43-E3D5-4A71-B7A9-E4DFEC821273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0309-A3A0-47CD-B27A-F31AE6809F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6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323021-BEC1-4547-BC80-9B2418BC93EF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F0620F-B2E0-46A9-998A-1D81929501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7" descr="Powerpoint template_June_2013_fina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96034"/>
            <a:ext cx="9138774" cy="1143000"/>
          </a:xfrm>
        </p:spPr>
        <p:txBody>
          <a:bodyPr/>
          <a:lstStyle/>
          <a:p>
            <a:r>
              <a:rPr lang="en-CA" b="1" dirty="0">
                <a:solidFill>
                  <a:srgbClr val="083863"/>
                </a:solidFill>
              </a:rPr>
              <a:t>Cigi</a:t>
            </a:r>
            <a:br>
              <a:rPr lang="en-CA" b="1" dirty="0">
                <a:solidFill>
                  <a:srgbClr val="083863"/>
                </a:solidFill>
              </a:rPr>
            </a:br>
            <a:r>
              <a:rPr lang="en-CA" b="1" dirty="0">
                <a:solidFill>
                  <a:srgbClr val="083863"/>
                </a:solidFill>
              </a:rPr>
              <a:t>Wheat Quality Research</a:t>
            </a:r>
            <a:endParaRPr lang="en-US" b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94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089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Optimization of wheat quality for milling and baking through agronomic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investigate the effect of agronomic practices (fungicide, herbicide, nitrogen etc.) on commonly grown CWRS varieties across locations in western Canada over several crop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assess gluten strength of samples by milling samples into flour and completing analytical testing and test baking</a:t>
            </a:r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AIP: </a:t>
            </a:r>
            <a:r>
              <a:rPr lang="en-CA" b="1" i="1" dirty="0">
                <a:solidFill>
                  <a:srgbClr val="083863"/>
                </a:solidFill>
              </a:rPr>
              <a:t>Agronomic Practices</a:t>
            </a:r>
            <a:endParaRPr lang="en-US" b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089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Optimization of the processing and utilization of wheat and durum affected by downgrading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determine the prevalent downgrading factors in a crop year and examine their effect on wheat flour/semolina and end-product quality.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investigate innovative solutions that can be used to improve the quality of the downgraded wheat.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AIP: </a:t>
            </a:r>
            <a:r>
              <a:rPr lang="en-CA" b="1" i="1" dirty="0">
                <a:solidFill>
                  <a:srgbClr val="083863"/>
                </a:solidFill>
              </a:rPr>
              <a:t>Downgrading</a:t>
            </a:r>
            <a:endParaRPr lang="en-US" b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86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70" y="1417638"/>
            <a:ext cx="8397089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New food applications for Canadian pulse crops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assess end-product quality of food products made from micronized pulse flour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mill and air classify pulses into protein-rich fractions and determine compositional and functional attributes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assess the effects of functional ingredients on an extruded snack made from pulses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evaluate the quality of pulses from different growing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produce gluten-free baked products with pulse flours and assess end-product quality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assess commercially available pulse flours and provide recommendations for specific food product applications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AIP: </a:t>
            </a:r>
            <a:r>
              <a:rPr lang="en-CA" b="1" i="1" dirty="0">
                <a:solidFill>
                  <a:srgbClr val="083863"/>
                </a:solidFill>
              </a:rPr>
              <a:t>Pulses</a:t>
            </a:r>
            <a:endParaRPr lang="en-US" b="1" i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3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57721"/>
            <a:ext cx="802277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Competitor wheats</a:t>
            </a:r>
          </a:p>
          <a:p>
            <a:pPr lvl="1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How does Canadian wheat compare?</a:t>
            </a:r>
          </a:p>
          <a:p>
            <a:pPr lvl="1" defTabSz="914400" eaLnBrk="0" hangingPunct="0">
              <a:spcBef>
                <a:spcPct val="0"/>
              </a:spcBef>
            </a:pPr>
            <a:endParaRPr lang="en-US" altLang="en-US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Other fee-for-service projects/activities</a:t>
            </a:r>
          </a:p>
          <a:p>
            <a:pPr lvl="1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Opportunities for Cigi to add value</a:t>
            </a:r>
          </a:p>
          <a:p>
            <a:pPr lvl="1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Often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Internal Projects</a:t>
            </a:r>
            <a:endParaRPr lang="en-US" b="1" i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87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960120" y="960120"/>
            <a:ext cx="7772400" cy="5113655"/>
          </a:xfrm>
        </p:spPr>
        <p:txBody>
          <a:bodyPr anchor="t"/>
          <a:lstStyle/>
          <a:p>
            <a:br>
              <a:rPr lang="en-CA" altLang="en-US" sz="4200" b="1" dirty="0">
                <a:solidFill>
                  <a:srgbClr val="293E6B"/>
                </a:solidFill>
              </a:rPr>
            </a:br>
            <a:br>
              <a:rPr lang="en-CA" altLang="en-US" sz="4200" b="1" dirty="0">
                <a:solidFill>
                  <a:srgbClr val="293E6B"/>
                </a:solidFill>
              </a:rPr>
            </a:br>
            <a:r>
              <a:rPr lang="en-CA" altLang="en-US" sz="4200" b="1" dirty="0">
                <a:solidFill>
                  <a:srgbClr val="293E6B"/>
                </a:solidFill>
              </a:rPr>
              <a:t>Cigi’s Role in the Wheat Varietal Registration System in Western Canada</a:t>
            </a:r>
            <a:br>
              <a:rPr lang="en-CA" altLang="en-US" sz="4200" dirty="0">
                <a:solidFill>
                  <a:srgbClr val="293E6B"/>
                </a:solidFill>
              </a:rPr>
            </a:br>
            <a:br>
              <a:rPr lang="en-CA" altLang="en-US" sz="4200" dirty="0">
                <a:solidFill>
                  <a:srgbClr val="293E6B"/>
                </a:solidFill>
              </a:rPr>
            </a:br>
            <a:endParaRPr lang="en-CA" altLang="en-US" sz="3000" i="1" dirty="0">
              <a:solidFill>
                <a:srgbClr val="68923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363663"/>
            <a:ext cx="8720138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800" b="1" dirty="0"/>
              <a:t>Canadian Food Inspection Agency (CFIA)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Authority under </a:t>
            </a:r>
            <a:r>
              <a:rPr lang="en-US" sz="2400" i="1" dirty="0"/>
              <a:t>Canada Seeds Act</a:t>
            </a:r>
            <a:r>
              <a:rPr lang="en-US" sz="2400" dirty="0"/>
              <a:t> to register varieties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Authorizes recommending committees to establish science-based criteria for variety registration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CFIA and the Variety Registration office approve and issue registrations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800" b="1" dirty="0"/>
              <a:t>Canadian Grain Commission (CGC)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Authority under </a:t>
            </a:r>
            <a:r>
              <a:rPr lang="en-US" sz="2400" i="1" dirty="0"/>
              <a:t>Canada Seeds Act</a:t>
            </a:r>
            <a:r>
              <a:rPr lang="en-US" sz="2400" dirty="0"/>
              <a:t> to assign wheat varieties to an appropriate class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Authority to deny a variety into a wheat class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Maintains variety eligibility list for each wheat class</a:t>
            </a:r>
          </a:p>
          <a:p>
            <a:pPr>
              <a:tabLst>
                <a:tab pos="231775" algn="l"/>
              </a:tabLst>
              <a:defRPr/>
            </a:pPr>
            <a:r>
              <a:rPr lang="en-US" sz="2400" dirty="0"/>
              <a:t>	</a:t>
            </a:r>
            <a:r>
              <a:rPr lang="en-US" sz="1600" dirty="0"/>
              <a:t>http://www.grainscanada.gc.ca/legislation-legislation/orders-arretes/ocgcm-maccg-eng.htm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Variety Registration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614488"/>
            <a:ext cx="8720138" cy="2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Prairie Recommending Committees (PRC)</a:t>
            </a:r>
          </a:p>
          <a:p>
            <a:pPr marL="638175" lvl="1" indent="-180975">
              <a:buFont typeface="Arial" charset="0"/>
              <a:buChar char="•"/>
              <a:defRPr/>
            </a:pPr>
            <a:r>
              <a:rPr lang="en-US" sz="2400" dirty="0"/>
              <a:t>Wheat, Rye &amp; Triticale (PRCWRT) – 5 members from Cigi</a:t>
            </a:r>
          </a:p>
          <a:p>
            <a:pPr marL="638175" lvl="1" indent="-180975">
              <a:buFont typeface="Arial" charset="0"/>
              <a:buChar char="•"/>
              <a:defRPr/>
            </a:pPr>
            <a:r>
              <a:rPr lang="en-US" sz="2400" dirty="0"/>
              <a:t>Oats &amp; Barley (PRCOB)</a:t>
            </a:r>
          </a:p>
          <a:p>
            <a:pPr marL="638175" lvl="1" indent="-180975">
              <a:buFont typeface="Arial" charset="0"/>
              <a:buChar char="•"/>
              <a:defRPr/>
            </a:pPr>
            <a:r>
              <a:rPr lang="en-US" sz="2400" dirty="0"/>
              <a:t>Pulses &amp; Special Crops (PRCPSC) – 2 members from Cigi</a:t>
            </a:r>
          </a:p>
          <a:p>
            <a:pPr marL="638175" lvl="1" indent="-180975">
              <a:buFont typeface="Arial" charset="0"/>
              <a:buChar char="•"/>
              <a:defRPr/>
            </a:pPr>
            <a:r>
              <a:rPr lang="en-US" sz="2400" dirty="0"/>
              <a:t>Oilseeds (PRCO)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Variety Registration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54250" y="1643063"/>
            <a:ext cx="4714875" cy="830262"/>
          </a:xfrm>
          <a:prstGeom prst="rect">
            <a:avLst/>
          </a:prstGeom>
          <a:noFill/>
          <a:ln w="15875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solidFill>
                  <a:srgbClr val="68923E"/>
                </a:solidFill>
                <a:latin typeface="+mj-lt"/>
              </a:rPr>
              <a:t>Prairie Recommending Committee for Wheat, Rye &amp; Triticale (PRCWRT)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250" y="3179763"/>
            <a:ext cx="2786063" cy="2215991"/>
          </a:xfrm>
          <a:prstGeom prst="rect">
            <a:avLst/>
          </a:prstGeom>
          <a:noFill/>
          <a:ln w="15875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300" dirty="0">
                <a:solidFill>
                  <a:srgbClr val="68923E"/>
                </a:solidFill>
                <a:latin typeface="+mj-lt"/>
              </a:rPr>
              <a:t>Disease Evaluation Team (DET)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Pathologists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Molecular biologists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Producers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endParaRPr lang="en-CA" sz="2300" dirty="0">
              <a:solidFill>
                <a:srgbClr val="68923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0850" y="3189288"/>
            <a:ext cx="2914650" cy="2214562"/>
          </a:xfrm>
          <a:prstGeom prst="rect">
            <a:avLst/>
          </a:prstGeom>
          <a:noFill/>
          <a:ln w="15875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300" dirty="0">
                <a:solidFill>
                  <a:srgbClr val="68923E"/>
                </a:solidFill>
                <a:latin typeface="+mj-lt"/>
              </a:rPr>
              <a:t>Agronomy</a:t>
            </a:r>
          </a:p>
          <a:p>
            <a:pPr algn="ctr">
              <a:defRPr/>
            </a:pPr>
            <a:r>
              <a:rPr lang="en-CA" sz="2300" dirty="0">
                <a:solidFill>
                  <a:srgbClr val="68923E"/>
                </a:solidFill>
                <a:latin typeface="+mj-lt"/>
              </a:rPr>
              <a:t>Evaluation Team (AET)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Breeders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Agronomists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Seed reps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Producers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5838" y="3179763"/>
            <a:ext cx="2998787" cy="2216150"/>
          </a:xfrm>
          <a:prstGeom prst="rect">
            <a:avLst/>
          </a:prstGeom>
          <a:noFill/>
          <a:ln w="15875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300" dirty="0">
                <a:solidFill>
                  <a:srgbClr val="68923E"/>
                </a:solidFill>
                <a:latin typeface="+mj-lt"/>
              </a:rPr>
              <a:t>Quality</a:t>
            </a:r>
          </a:p>
          <a:p>
            <a:pPr algn="ctr">
              <a:defRPr/>
            </a:pPr>
            <a:r>
              <a:rPr lang="en-CA" sz="2300" dirty="0">
                <a:solidFill>
                  <a:srgbClr val="68923E"/>
                </a:solidFill>
                <a:latin typeface="+mj-lt"/>
              </a:rPr>
              <a:t>Evaluation Team (QET)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Cereal Chemists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Grain Handlers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Grain Marketers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CA" sz="2300" dirty="0">
                <a:solidFill>
                  <a:srgbClr val="68923E"/>
                </a:solidFill>
              </a:rPr>
              <a:t>Milling/Baking reps</a:t>
            </a:r>
          </a:p>
        </p:txBody>
      </p:sp>
      <p:cxnSp>
        <p:nvCxnSpPr>
          <p:cNvPr id="19" name="Elbow Connector 18"/>
          <p:cNvCxnSpPr/>
          <p:nvPr/>
        </p:nvCxnSpPr>
        <p:spPr>
          <a:xfrm rot="5400000" flipH="1" flipV="1">
            <a:off x="4405313" y="73025"/>
            <a:ext cx="12700" cy="6111875"/>
          </a:xfrm>
          <a:prstGeom prst="bentConnector4">
            <a:avLst>
              <a:gd name="adj1" fmla="val 3413796"/>
              <a:gd name="adj2" fmla="val 100129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68813" y="2473325"/>
            <a:ext cx="7937" cy="706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endParaRPr lang="en-CA" altLang="en-US" b="1" dirty="0">
              <a:solidFill>
                <a:srgbClr val="083863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743575"/>
            <a:ext cx="896937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Each evaluation team is allowed a maximum of 25 members (Cigi has 5 staff on the QET)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250" y="3946764"/>
            <a:ext cx="27860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90850" y="3933825"/>
            <a:ext cx="291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65838" y="3933825"/>
            <a:ext cx="29987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PGDC Cooperative Trials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835150"/>
            <a:ext cx="8382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Trials are grown at various locations </a:t>
            </a:r>
          </a:p>
          <a:p>
            <a:pPr marL="231775">
              <a:defRPr/>
            </a:pPr>
            <a:r>
              <a:rPr lang="en-US" sz="2800" dirty="0">
                <a:latin typeface="+mj-lt"/>
              </a:rPr>
              <a:t>across the western prairies</a:t>
            </a:r>
          </a:p>
          <a:p>
            <a:pPr marL="231775" indent="-231775"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Each trial may contain 30-36 entries including check varieties (2 to 5 checks)</a:t>
            </a:r>
          </a:p>
          <a:p>
            <a:pPr marL="231775" indent="-231775"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Candidate cultivars must be equal to or better than the check varieties</a:t>
            </a:r>
          </a:p>
          <a:p>
            <a:pPr marL="231775" indent="-231775"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2922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t="21275" b="6480"/>
          <a:stretch>
            <a:fillRect/>
          </a:stretch>
        </p:blipFill>
        <p:spPr bwMode="auto">
          <a:xfrm>
            <a:off x="3321050" y="1489075"/>
            <a:ext cx="57800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CWRS Cooperative Trials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527550" y="38592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4476750" y="4089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4476750" y="4600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4545013" y="48720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5365750" y="42941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89" name="TextBox 13"/>
          <p:cNvSpPr txBox="1">
            <a:spLocks noChangeArrowheads="1"/>
          </p:cNvSpPr>
          <p:nvPr/>
        </p:nvSpPr>
        <p:spPr bwMode="auto">
          <a:xfrm>
            <a:off x="6132513" y="41862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0" name="TextBox 14"/>
          <p:cNvSpPr txBox="1">
            <a:spLocks noChangeArrowheads="1"/>
          </p:cNvSpPr>
          <p:nvPr/>
        </p:nvSpPr>
        <p:spPr bwMode="auto">
          <a:xfrm>
            <a:off x="5881688" y="45053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1" name="TextBox 15"/>
          <p:cNvSpPr txBox="1">
            <a:spLocks noChangeArrowheads="1"/>
          </p:cNvSpPr>
          <p:nvPr/>
        </p:nvSpPr>
        <p:spPr bwMode="auto">
          <a:xfrm>
            <a:off x="5794375" y="46672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2" name="TextBox 16"/>
          <p:cNvSpPr txBox="1">
            <a:spLocks noChangeArrowheads="1"/>
          </p:cNvSpPr>
          <p:nvPr/>
        </p:nvSpPr>
        <p:spPr bwMode="auto">
          <a:xfrm>
            <a:off x="6027738" y="48212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3" name="TextBox 17"/>
          <p:cNvSpPr txBox="1">
            <a:spLocks noChangeArrowheads="1"/>
          </p:cNvSpPr>
          <p:nvPr/>
        </p:nvSpPr>
        <p:spPr bwMode="auto">
          <a:xfrm>
            <a:off x="5470525" y="49260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4" name="TextBox 18"/>
          <p:cNvSpPr txBox="1">
            <a:spLocks noChangeArrowheads="1"/>
          </p:cNvSpPr>
          <p:nvPr/>
        </p:nvSpPr>
        <p:spPr bwMode="auto">
          <a:xfrm>
            <a:off x="5413375" y="50958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5" name="TextBox 19"/>
          <p:cNvSpPr txBox="1">
            <a:spLocks noChangeArrowheads="1"/>
          </p:cNvSpPr>
          <p:nvPr/>
        </p:nvSpPr>
        <p:spPr bwMode="auto">
          <a:xfrm>
            <a:off x="5940425" y="50530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6" name="TextBox 20"/>
          <p:cNvSpPr txBox="1">
            <a:spLocks noChangeArrowheads="1"/>
          </p:cNvSpPr>
          <p:nvPr/>
        </p:nvSpPr>
        <p:spPr bwMode="auto">
          <a:xfrm>
            <a:off x="6194425" y="50006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</a:t>
            </a:r>
          </a:p>
        </p:txBody>
      </p:sp>
      <p:sp>
        <p:nvSpPr>
          <p:cNvPr id="46097" name="TextBox 21"/>
          <p:cNvSpPr txBox="1">
            <a:spLocks noChangeArrowheads="1"/>
          </p:cNvSpPr>
          <p:nvPr/>
        </p:nvSpPr>
        <p:spPr bwMode="auto">
          <a:xfrm>
            <a:off x="5800725" y="50530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098" name="TextBox 22"/>
          <p:cNvSpPr txBox="1">
            <a:spLocks noChangeArrowheads="1"/>
          </p:cNvSpPr>
          <p:nvPr/>
        </p:nvSpPr>
        <p:spPr bwMode="auto">
          <a:xfrm>
            <a:off x="6561138" y="48609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099" name="TextBox 23"/>
          <p:cNvSpPr txBox="1">
            <a:spLocks noChangeArrowheads="1"/>
          </p:cNvSpPr>
          <p:nvPr/>
        </p:nvSpPr>
        <p:spPr bwMode="auto">
          <a:xfrm>
            <a:off x="6962775" y="49577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0" name="TextBox 24"/>
          <p:cNvSpPr txBox="1">
            <a:spLocks noChangeArrowheads="1"/>
          </p:cNvSpPr>
          <p:nvPr/>
        </p:nvSpPr>
        <p:spPr bwMode="auto">
          <a:xfrm>
            <a:off x="7002463" y="52832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1" name="TextBox 25"/>
          <p:cNvSpPr txBox="1">
            <a:spLocks noChangeArrowheads="1"/>
          </p:cNvSpPr>
          <p:nvPr/>
        </p:nvSpPr>
        <p:spPr bwMode="auto">
          <a:xfrm>
            <a:off x="7202488" y="5314950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2" name="TextBox 26"/>
          <p:cNvSpPr txBox="1">
            <a:spLocks noChangeArrowheads="1"/>
          </p:cNvSpPr>
          <p:nvPr/>
        </p:nvSpPr>
        <p:spPr bwMode="auto">
          <a:xfrm>
            <a:off x="7405688" y="53213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3" name="TextBox 27"/>
          <p:cNvSpPr txBox="1">
            <a:spLocks noChangeArrowheads="1"/>
          </p:cNvSpPr>
          <p:nvPr/>
        </p:nvSpPr>
        <p:spPr bwMode="auto">
          <a:xfrm>
            <a:off x="6188075" y="4186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4" name="TextBox 28"/>
          <p:cNvSpPr txBox="1">
            <a:spLocks noChangeArrowheads="1"/>
          </p:cNvSpPr>
          <p:nvPr/>
        </p:nvSpPr>
        <p:spPr bwMode="auto">
          <a:xfrm>
            <a:off x="5937250" y="45053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5" name="TextBox 29"/>
          <p:cNvSpPr txBox="1">
            <a:spLocks noChangeArrowheads="1"/>
          </p:cNvSpPr>
          <p:nvPr/>
        </p:nvSpPr>
        <p:spPr bwMode="auto">
          <a:xfrm>
            <a:off x="6240463" y="50038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6106" name="TextBox 30"/>
          <p:cNvSpPr txBox="1">
            <a:spLocks noChangeArrowheads="1"/>
          </p:cNvSpPr>
          <p:nvPr/>
        </p:nvSpPr>
        <p:spPr bwMode="auto">
          <a:xfrm>
            <a:off x="4551363" y="37385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07" name="TextBox 32"/>
          <p:cNvSpPr txBox="1">
            <a:spLocks noChangeArrowheads="1"/>
          </p:cNvSpPr>
          <p:nvPr/>
        </p:nvSpPr>
        <p:spPr bwMode="auto">
          <a:xfrm>
            <a:off x="3905250" y="30210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08" name="TextBox 33"/>
          <p:cNvSpPr txBox="1">
            <a:spLocks noChangeArrowheads="1"/>
          </p:cNvSpPr>
          <p:nvPr/>
        </p:nvSpPr>
        <p:spPr bwMode="auto">
          <a:xfrm>
            <a:off x="4527550" y="41005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09" name="TextBox 34"/>
          <p:cNvSpPr txBox="1">
            <a:spLocks noChangeArrowheads="1"/>
          </p:cNvSpPr>
          <p:nvPr/>
        </p:nvSpPr>
        <p:spPr bwMode="auto">
          <a:xfrm>
            <a:off x="4459288" y="44561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0" name="TextBox 35"/>
          <p:cNvSpPr txBox="1">
            <a:spLocks noChangeArrowheads="1"/>
          </p:cNvSpPr>
          <p:nvPr/>
        </p:nvSpPr>
        <p:spPr bwMode="auto">
          <a:xfrm>
            <a:off x="5978525" y="4502150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1" name="TextBox 38"/>
          <p:cNvSpPr txBox="1">
            <a:spLocks noChangeArrowheads="1"/>
          </p:cNvSpPr>
          <p:nvPr/>
        </p:nvSpPr>
        <p:spPr bwMode="auto">
          <a:xfrm>
            <a:off x="6743700" y="491172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2" name="TextBox 39"/>
          <p:cNvSpPr txBox="1">
            <a:spLocks noChangeArrowheads="1"/>
          </p:cNvSpPr>
          <p:nvPr/>
        </p:nvSpPr>
        <p:spPr bwMode="auto">
          <a:xfrm>
            <a:off x="6240463" y="41878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3" name="TextBox 40"/>
          <p:cNvSpPr txBox="1">
            <a:spLocks noChangeArrowheads="1"/>
          </p:cNvSpPr>
          <p:nvPr/>
        </p:nvSpPr>
        <p:spPr bwMode="auto">
          <a:xfrm>
            <a:off x="7008813" y="49577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4" name="TextBox 41"/>
          <p:cNvSpPr txBox="1">
            <a:spLocks noChangeArrowheads="1"/>
          </p:cNvSpPr>
          <p:nvPr/>
        </p:nvSpPr>
        <p:spPr bwMode="auto">
          <a:xfrm>
            <a:off x="6132513" y="4408488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5" name="TextBox 42"/>
          <p:cNvSpPr txBox="1">
            <a:spLocks noChangeArrowheads="1"/>
          </p:cNvSpPr>
          <p:nvPr/>
        </p:nvSpPr>
        <p:spPr bwMode="auto">
          <a:xfrm>
            <a:off x="5524500" y="38782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6" name="TextBox 43"/>
          <p:cNvSpPr txBox="1">
            <a:spLocks noChangeArrowheads="1"/>
          </p:cNvSpPr>
          <p:nvPr/>
        </p:nvSpPr>
        <p:spPr bwMode="auto">
          <a:xfrm>
            <a:off x="3649663" y="25019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7" name="TextBox 44"/>
          <p:cNvSpPr txBox="1">
            <a:spLocks noChangeArrowheads="1"/>
          </p:cNvSpPr>
          <p:nvPr/>
        </p:nvSpPr>
        <p:spPr bwMode="auto">
          <a:xfrm>
            <a:off x="3741738" y="27273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</a:t>
            </a:r>
          </a:p>
        </p:txBody>
      </p:sp>
      <p:sp>
        <p:nvSpPr>
          <p:cNvPr id="46118" name="TextBox 45"/>
          <p:cNvSpPr txBox="1">
            <a:spLocks noChangeArrowheads="1"/>
          </p:cNvSpPr>
          <p:nvPr/>
        </p:nvSpPr>
        <p:spPr bwMode="auto">
          <a:xfrm>
            <a:off x="1884363" y="5048250"/>
            <a:ext cx="2293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/>
              <a:t>British Colombia</a:t>
            </a:r>
          </a:p>
        </p:txBody>
      </p:sp>
      <p:sp>
        <p:nvSpPr>
          <p:cNvPr id="46119" name="TextBox 46"/>
          <p:cNvSpPr txBox="1">
            <a:spLocks noChangeArrowheads="1"/>
          </p:cNvSpPr>
          <p:nvPr/>
        </p:nvSpPr>
        <p:spPr bwMode="auto">
          <a:xfrm>
            <a:off x="3983038" y="5408613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/>
              <a:t>Alberta</a:t>
            </a:r>
          </a:p>
        </p:txBody>
      </p:sp>
      <p:sp>
        <p:nvSpPr>
          <p:cNvPr id="46120" name="TextBox 47"/>
          <p:cNvSpPr txBox="1">
            <a:spLocks noChangeArrowheads="1"/>
          </p:cNvSpPr>
          <p:nvPr/>
        </p:nvSpPr>
        <p:spPr bwMode="auto">
          <a:xfrm>
            <a:off x="6759575" y="5829300"/>
            <a:ext cx="143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/>
              <a:t>Manitoba</a:t>
            </a:r>
          </a:p>
        </p:txBody>
      </p:sp>
      <p:sp>
        <p:nvSpPr>
          <p:cNvPr id="46121" name="TextBox 48"/>
          <p:cNvSpPr txBox="1">
            <a:spLocks noChangeArrowheads="1"/>
          </p:cNvSpPr>
          <p:nvPr/>
        </p:nvSpPr>
        <p:spPr bwMode="auto">
          <a:xfrm>
            <a:off x="4913313" y="5649913"/>
            <a:ext cx="199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/>
              <a:t>Saskatchewan</a:t>
            </a:r>
          </a:p>
        </p:txBody>
      </p:sp>
      <p:sp>
        <p:nvSpPr>
          <p:cNvPr id="46122" name="TextBox 49"/>
          <p:cNvSpPr txBox="1">
            <a:spLocks noChangeArrowheads="1"/>
          </p:cNvSpPr>
          <p:nvPr/>
        </p:nvSpPr>
        <p:spPr bwMode="auto">
          <a:xfrm>
            <a:off x="12192" y="2535238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• Parkland (12 locations)</a:t>
            </a:r>
          </a:p>
        </p:txBody>
      </p:sp>
      <p:sp>
        <p:nvSpPr>
          <p:cNvPr id="46123" name="TextBox 50"/>
          <p:cNvSpPr txBox="1">
            <a:spLocks noChangeArrowheads="1"/>
          </p:cNvSpPr>
          <p:nvPr/>
        </p:nvSpPr>
        <p:spPr bwMode="auto">
          <a:xfrm>
            <a:off x="11113" y="2963863"/>
            <a:ext cx="3097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• Western bread wheat</a:t>
            </a:r>
          </a:p>
          <a:p>
            <a:r>
              <a:rPr lang="en-US" altLang="en-US" sz="2400" dirty="0"/>
              <a:t>	(13 locations)</a:t>
            </a:r>
          </a:p>
        </p:txBody>
      </p:sp>
      <p:sp>
        <p:nvSpPr>
          <p:cNvPr id="46124" name="TextBox 51"/>
          <p:cNvSpPr txBox="1">
            <a:spLocks noChangeArrowheads="1"/>
          </p:cNvSpPr>
          <p:nvPr/>
        </p:nvSpPr>
        <p:spPr bwMode="auto">
          <a:xfrm>
            <a:off x="11113" y="3789363"/>
            <a:ext cx="300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• Central bread wheat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	(9 locations)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3760" y="558800"/>
            <a:ext cx="7461543" cy="5818620"/>
            <a:chOff x="48342" y="455281"/>
            <a:chExt cx="7900527" cy="6160949"/>
          </a:xfrm>
        </p:grpSpPr>
        <p:sp>
          <p:nvSpPr>
            <p:cNvPr id="12" name="Freeform 11"/>
            <p:cNvSpPr/>
            <p:nvPr/>
          </p:nvSpPr>
          <p:spPr>
            <a:xfrm>
              <a:off x="1668003" y="455281"/>
              <a:ext cx="1151469" cy="1286705"/>
            </a:xfrm>
            <a:custGeom>
              <a:avLst/>
              <a:gdLst>
                <a:gd name="connsiteX0" fmla="*/ 0 w 629270"/>
                <a:gd name="connsiteY0" fmla="*/ 62927 h 2112777"/>
                <a:gd name="connsiteX1" fmla="*/ 62927 w 629270"/>
                <a:gd name="connsiteY1" fmla="*/ 0 h 2112777"/>
                <a:gd name="connsiteX2" fmla="*/ 566343 w 629270"/>
                <a:gd name="connsiteY2" fmla="*/ 0 h 2112777"/>
                <a:gd name="connsiteX3" fmla="*/ 629270 w 629270"/>
                <a:gd name="connsiteY3" fmla="*/ 62927 h 2112777"/>
                <a:gd name="connsiteX4" fmla="*/ 629270 w 629270"/>
                <a:gd name="connsiteY4" fmla="*/ 2049850 h 2112777"/>
                <a:gd name="connsiteX5" fmla="*/ 566343 w 629270"/>
                <a:gd name="connsiteY5" fmla="*/ 2112777 h 2112777"/>
                <a:gd name="connsiteX6" fmla="*/ 62927 w 629270"/>
                <a:gd name="connsiteY6" fmla="*/ 2112777 h 2112777"/>
                <a:gd name="connsiteX7" fmla="*/ 0 w 629270"/>
                <a:gd name="connsiteY7" fmla="*/ 2049850 h 2112777"/>
                <a:gd name="connsiteX8" fmla="*/ 0 w 629270"/>
                <a:gd name="connsiteY8" fmla="*/ 62927 h 2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70" h="2112777">
                  <a:moveTo>
                    <a:pt x="0" y="62927"/>
                  </a:moveTo>
                  <a:cubicBezTo>
                    <a:pt x="0" y="28173"/>
                    <a:pt x="28173" y="0"/>
                    <a:pt x="62927" y="0"/>
                  </a:cubicBezTo>
                  <a:lnTo>
                    <a:pt x="566343" y="0"/>
                  </a:lnTo>
                  <a:cubicBezTo>
                    <a:pt x="601097" y="0"/>
                    <a:pt x="629270" y="28173"/>
                    <a:pt x="629270" y="62927"/>
                  </a:cubicBezTo>
                  <a:lnTo>
                    <a:pt x="629270" y="2049850"/>
                  </a:lnTo>
                  <a:cubicBezTo>
                    <a:pt x="629270" y="2084604"/>
                    <a:pt x="601097" y="2112777"/>
                    <a:pt x="566343" y="2112777"/>
                  </a:cubicBezTo>
                  <a:lnTo>
                    <a:pt x="62927" y="2112777"/>
                  </a:lnTo>
                  <a:cubicBezTo>
                    <a:pt x="28173" y="2112777"/>
                    <a:pt x="0" y="2084604"/>
                    <a:pt x="0" y="2049850"/>
                  </a:cubicBezTo>
                  <a:lnTo>
                    <a:pt x="0" y="6292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8" tIns="53828" rIns="53828" bIns="5382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u="sng" dirty="0"/>
                <a:t>GROWER ORGANIZATIONS</a:t>
              </a:r>
              <a:endParaRPr lang="en-US" sz="16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36469" y="4389452"/>
              <a:ext cx="1630148" cy="1628199"/>
            </a:xfrm>
            <a:custGeom>
              <a:avLst/>
              <a:gdLst>
                <a:gd name="connsiteX0" fmla="*/ 0 w 1612311"/>
                <a:gd name="connsiteY0" fmla="*/ 161231 h 1866059"/>
                <a:gd name="connsiteX1" fmla="*/ 161231 w 1612311"/>
                <a:gd name="connsiteY1" fmla="*/ 0 h 1866059"/>
                <a:gd name="connsiteX2" fmla="*/ 1451080 w 1612311"/>
                <a:gd name="connsiteY2" fmla="*/ 0 h 1866059"/>
                <a:gd name="connsiteX3" fmla="*/ 1612311 w 1612311"/>
                <a:gd name="connsiteY3" fmla="*/ 161231 h 1866059"/>
                <a:gd name="connsiteX4" fmla="*/ 1612311 w 1612311"/>
                <a:gd name="connsiteY4" fmla="*/ 1704828 h 1866059"/>
                <a:gd name="connsiteX5" fmla="*/ 1451080 w 1612311"/>
                <a:gd name="connsiteY5" fmla="*/ 1866059 h 1866059"/>
                <a:gd name="connsiteX6" fmla="*/ 161231 w 1612311"/>
                <a:gd name="connsiteY6" fmla="*/ 1866059 h 1866059"/>
                <a:gd name="connsiteX7" fmla="*/ 0 w 1612311"/>
                <a:gd name="connsiteY7" fmla="*/ 1704828 h 1866059"/>
                <a:gd name="connsiteX8" fmla="*/ 0 w 1612311"/>
                <a:gd name="connsiteY8" fmla="*/ 161231 h 186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311" h="1866059">
                  <a:moveTo>
                    <a:pt x="0" y="161231"/>
                  </a:moveTo>
                  <a:cubicBezTo>
                    <a:pt x="0" y="72186"/>
                    <a:pt x="72186" y="0"/>
                    <a:pt x="161231" y="0"/>
                  </a:cubicBezTo>
                  <a:lnTo>
                    <a:pt x="1451080" y="0"/>
                  </a:lnTo>
                  <a:cubicBezTo>
                    <a:pt x="1540125" y="0"/>
                    <a:pt x="1612311" y="72186"/>
                    <a:pt x="1612311" y="161231"/>
                  </a:cubicBezTo>
                  <a:lnTo>
                    <a:pt x="1612311" y="1704828"/>
                  </a:lnTo>
                  <a:cubicBezTo>
                    <a:pt x="1612311" y="1793873"/>
                    <a:pt x="1540125" y="1866059"/>
                    <a:pt x="1451080" y="1866059"/>
                  </a:cubicBezTo>
                  <a:lnTo>
                    <a:pt x="161231" y="1866059"/>
                  </a:lnTo>
                  <a:cubicBezTo>
                    <a:pt x="72186" y="1866059"/>
                    <a:pt x="0" y="1793873"/>
                    <a:pt x="0" y="1704828"/>
                  </a:cubicBezTo>
                  <a:lnTo>
                    <a:pt x="0" y="1612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2" tIns="75422" rIns="75422" bIns="7542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2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HANDLERS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TRANSPORTERS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EXPORTERS </a:t>
              </a:r>
              <a:endParaRPr lang="en-US" sz="14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PROCESSORS</a:t>
              </a: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70288" y="4395644"/>
              <a:ext cx="1446344" cy="1642257"/>
            </a:xfrm>
            <a:custGeom>
              <a:avLst/>
              <a:gdLst>
                <a:gd name="connsiteX0" fmla="*/ 0 w 1320652"/>
                <a:gd name="connsiteY0" fmla="*/ 132065 h 2510016"/>
                <a:gd name="connsiteX1" fmla="*/ 132065 w 1320652"/>
                <a:gd name="connsiteY1" fmla="*/ 0 h 2510016"/>
                <a:gd name="connsiteX2" fmla="*/ 1188587 w 1320652"/>
                <a:gd name="connsiteY2" fmla="*/ 0 h 2510016"/>
                <a:gd name="connsiteX3" fmla="*/ 1320652 w 1320652"/>
                <a:gd name="connsiteY3" fmla="*/ 132065 h 2510016"/>
                <a:gd name="connsiteX4" fmla="*/ 1320652 w 1320652"/>
                <a:gd name="connsiteY4" fmla="*/ 2377951 h 2510016"/>
                <a:gd name="connsiteX5" fmla="*/ 1188587 w 1320652"/>
                <a:gd name="connsiteY5" fmla="*/ 2510016 h 2510016"/>
                <a:gd name="connsiteX6" fmla="*/ 132065 w 1320652"/>
                <a:gd name="connsiteY6" fmla="*/ 2510016 h 2510016"/>
                <a:gd name="connsiteX7" fmla="*/ 0 w 1320652"/>
                <a:gd name="connsiteY7" fmla="*/ 2377951 h 2510016"/>
                <a:gd name="connsiteX8" fmla="*/ 0 w 1320652"/>
                <a:gd name="connsiteY8" fmla="*/ 132065 h 25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652" h="2510016">
                  <a:moveTo>
                    <a:pt x="0" y="132065"/>
                  </a:moveTo>
                  <a:cubicBezTo>
                    <a:pt x="0" y="59128"/>
                    <a:pt x="59128" y="0"/>
                    <a:pt x="132065" y="0"/>
                  </a:cubicBezTo>
                  <a:lnTo>
                    <a:pt x="1188587" y="0"/>
                  </a:lnTo>
                  <a:cubicBezTo>
                    <a:pt x="1261524" y="0"/>
                    <a:pt x="1320652" y="59128"/>
                    <a:pt x="1320652" y="132065"/>
                  </a:cubicBezTo>
                  <a:lnTo>
                    <a:pt x="1320652" y="2377951"/>
                  </a:lnTo>
                  <a:cubicBezTo>
                    <a:pt x="1320652" y="2450888"/>
                    <a:pt x="1261524" y="2510016"/>
                    <a:pt x="1188587" y="2510016"/>
                  </a:cubicBezTo>
                  <a:lnTo>
                    <a:pt x="132065" y="2510016"/>
                  </a:lnTo>
                  <a:cubicBezTo>
                    <a:pt x="59128" y="2510016"/>
                    <a:pt x="0" y="2450888"/>
                    <a:pt x="0" y="2377951"/>
                  </a:cubicBezTo>
                  <a:lnTo>
                    <a:pt x="0" y="13206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1" tIns="86161" rIns="86161" bIns="86161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b="1" dirty="0"/>
                <a:t>GROWERS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b="1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5275" y="5118770"/>
              <a:ext cx="782502" cy="685133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7" name="Freeform 16"/>
            <p:cNvSpPr/>
            <p:nvPr/>
          </p:nvSpPr>
          <p:spPr>
            <a:xfrm>
              <a:off x="6498683" y="4389452"/>
              <a:ext cx="1424650" cy="1566274"/>
            </a:xfrm>
            <a:custGeom>
              <a:avLst/>
              <a:gdLst>
                <a:gd name="connsiteX0" fmla="*/ 0 w 1320652"/>
                <a:gd name="connsiteY0" fmla="*/ 132065 h 2510016"/>
                <a:gd name="connsiteX1" fmla="*/ 132065 w 1320652"/>
                <a:gd name="connsiteY1" fmla="*/ 0 h 2510016"/>
                <a:gd name="connsiteX2" fmla="*/ 1188587 w 1320652"/>
                <a:gd name="connsiteY2" fmla="*/ 0 h 2510016"/>
                <a:gd name="connsiteX3" fmla="*/ 1320652 w 1320652"/>
                <a:gd name="connsiteY3" fmla="*/ 132065 h 2510016"/>
                <a:gd name="connsiteX4" fmla="*/ 1320652 w 1320652"/>
                <a:gd name="connsiteY4" fmla="*/ 2377951 h 2510016"/>
                <a:gd name="connsiteX5" fmla="*/ 1188587 w 1320652"/>
                <a:gd name="connsiteY5" fmla="*/ 2510016 h 2510016"/>
                <a:gd name="connsiteX6" fmla="*/ 132065 w 1320652"/>
                <a:gd name="connsiteY6" fmla="*/ 2510016 h 2510016"/>
                <a:gd name="connsiteX7" fmla="*/ 0 w 1320652"/>
                <a:gd name="connsiteY7" fmla="*/ 2377951 h 2510016"/>
                <a:gd name="connsiteX8" fmla="*/ 0 w 1320652"/>
                <a:gd name="connsiteY8" fmla="*/ 132065 h 25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652" h="2510016">
                  <a:moveTo>
                    <a:pt x="0" y="132065"/>
                  </a:moveTo>
                  <a:cubicBezTo>
                    <a:pt x="0" y="59128"/>
                    <a:pt x="59128" y="0"/>
                    <a:pt x="132065" y="0"/>
                  </a:cubicBezTo>
                  <a:lnTo>
                    <a:pt x="1188587" y="0"/>
                  </a:lnTo>
                  <a:cubicBezTo>
                    <a:pt x="1261524" y="0"/>
                    <a:pt x="1320652" y="59128"/>
                    <a:pt x="1320652" y="132065"/>
                  </a:cubicBezTo>
                  <a:lnTo>
                    <a:pt x="1320652" y="2377951"/>
                  </a:lnTo>
                  <a:cubicBezTo>
                    <a:pt x="1320652" y="2450888"/>
                    <a:pt x="1261524" y="2510016"/>
                    <a:pt x="1188587" y="2510016"/>
                  </a:cubicBezTo>
                  <a:lnTo>
                    <a:pt x="132065" y="2510016"/>
                  </a:lnTo>
                  <a:cubicBezTo>
                    <a:pt x="59128" y="2510016"/>
                    <a:pt x="0" y="2450888"/>
                    <a:pt x="0" y="2377951"/>
                  </a:cubicBezTo>
                  <a:lnTo>
                    <a:pt x="0" y="1320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1" tIns="86161" rIns="86161" bIns="86161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200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200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CUSTOMER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End Use products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2913" y="6246898"/>
              <a:ext cx="2190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WHEAT VALUE CHAIN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875" y="4443046"/>
              <a:ext cx="826655" cy="622049"/>
            </a:xfrm>
            <a:prstGeom prst="rect">
              <a:avLst/>
            </a:prstGeom>
          </p:spPr>
        </p:pic>
        <p:cxnSp>
          <p:nvCxnSpPr>
            <p:cNvPr id="124" name="Straight Arrow Connector 123"/>
            <p:cNvCxnSpPr/>
            <p:nvPr/>
          </p:nvCxnSpPr>
          <p:spPr>
            <a:xfrm>
              <a:off x="5451735" y="1115844"/>
              <a:ext cx="34595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2273117" y="4739088"/>
              <a:ext cx="17068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856741" y="6249493"/>
              <a:ext cx="7009079" cy="133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316124" y="558751"/>
              <a:ext cx="2090315" cy="126233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Cereals Canada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596710" y="2739957"/>
              <a:ext cx="1566797" cy="11672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Regulatory</a:t>
              </a:r>
            </a:p>
            <a:p>
              <a:pPr algn="ctr"/>
              <a:r>
                <a:rPr lang="en-US" sz="1200" dirty="0"/>
                <a:t>CFIA, CGC,</a:t>
              </a:r>
            </a:p>
            <a:p>
              <a:pPr algn="ctr"/>
              <a:r>
                <a:rPr lang="en-US" sz="1200" dirty="0"/>
                <a:t>Health Canada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890843" y="1231126"/>
              <a:ext cx="410882" cy="108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5873712" y="455281"/>
              <a:ext cx="1246402" cy="1402235"/>
            </a:xfrm>
            <a:custGeom>
              <a:avLst/>
              <a:gdLst>
                <a:gd name="connsiteX0" fmla="*/ 0 w 1612311"/>
                <a:gd name="connsiteY0" fmla="*/ 161231 h 1866059"/>
                <a:gd name="connsiteX1" fmla="*/ 161231 w 1612311"/>
                <a:gd name="connsiteY1" fmla="*/ 0 h 1866059"/>
                <a:gd name="connsiteX2" fmla="*/ 1451080 w 1612311"/>
                <a:gd name="connsiteY2" fmla="*/ 0 h 1866059"/>
                <a:gd name="connsiteX3" fmla="*/ 1612311 w 1612311"/>
                <a:gd name="connsiteY3" fmla="*/ 161231 h 1866059"/>
                <a:gd name="connsiteX4" fmla="*/ 1612311 w 1612311"/>
                <a:gd name="connsiteY4" fmla="*/ 1704828 h 1866059"/>
                <a:gd name="connsiteX5" fmla="*/ 1451080 w 1612311"/>
                <a:gd name="connsiteY5" fmla="*/ 1866059 h 1866059"/>
                <a:gd name="connsiteX6" fmla="*/ 161231 w 1612311"/>
                <a:gd name="connsiteY6" fmla="*/ 1866059 h 1866059"/>
                <a:gd name="connsiteX7" fmla="*/ 0 w 1612311"/>
                <a:gd name="connsiteY7" fmla="*/ 1704828 h 1866059"/>
                <a:gd name="connsiteX8" fmla="*/ 0 w 1612311"/>
                <a:gd name="connsiteY8" fmla="*/ 161231 h 186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311" h="1866059">
                  <a:moveTo>
                    <a:pt x="0" y="161231"/>
                  </a:moveTo>
                  <a:cubicBezTo>
                    <a:pt x="0" y="72186"/>
                    <a:pt x="72186" y="0"/>
                    <a:pt x="161231" y="0"/>
                  </a:cubicBezTo>
                  <a:lnTo>
                    <a:pt x="1451080" y="0"/>
                  </a:lnTo>
                  <a:cubicBezTo>
                    <a:pt x="1540125" y="0"/>
                    <a:pt x="1612311" y="72186"/>
                    <a:pt x="1612311" y="161231"/>
                  </a:cubicBezTo>
                  <a:lnTo>
                    <a:pt x="1612311" y="1704828"/>
                  </a:lnTo>
                  <a:cubicBezTo>
                    <a:pt x="1612311" y="1793873"/>
                    <a:pt x="1540125" y="1866059"/>
                    <a:pt x="1451080" y="1866059"/>
                  </a:cubicBezTo>
                  <a:lnTo>
                    <a:pt x="161231" y="1866059"/>
                  </a:lnTo>
                  <a:cubicBezTo>
                    <a:pt x="72186" y="1866059"/>
                    <a:pt x="0" y="1793873"/>
                    <a:pt x="0" y="1704828"/>
                  </a:cubicBezTo>
                  <a:lnTo>
                    <a:pt x="0" y="1612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2" tIns="75422" rIns="75422" bIns="7542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2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b="1" u="sng" dirty="0">
                <a:solidFill>
                  <a:schemeClr val="bg1"/>
                </a:solidFill>
              </a:endParaRP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u="sng" dirty="0">
                  <a:solidFill>
                    <a:schemeClr val="bg1"/>
                  </a:solidFill>
                </a:rPr>
                <a:t>EXPORTER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u="sng" dirty="0">
                  <a:solidFill>
                    <a:schemeClr val="bg1"/>
                  </a:solidFill>
                </a:rPr>
                <a:t>ORGANIZATIONS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CGOEA</a:t>
              </a:r>
            </a:p>
            <a:p>
              <a:pPr algn="ctr" defTabSz="466725">
                <a:spcAft>
                  <a:spcPts val="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ITAC, WGEA</a:t>
              </a: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66725">
                <a:spcAft>
                  <a:spcPts val="0"/>
                </a:spcAft>
              </a:pPr>
              <a:endParaRPr 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2413" y="4395644"/>
              <a:ext cx="1325900" cy="1666994"/>
            </a:xfrm>
            <a:custGeom>
              <a:avLst/>
              <a:gdLst>
                <a:gd name="connsiteX0" fmla="*/ 0 w 1320652"/>
                <a:gd name="connsiteY0" fmla="*/ 132065 h 2510016"/>
                <a:gd name="connsiteX1" fmla="*/ 132065 w 1320652"/>
                <a:gd name="connsiteY1" fmla="*/ 0 h 2510016"/>
                <a:gd name="connsiteX2" fmla="*/ 1188587 w 1320652"/>
                <a:gd name="connsiteY2" fmla="*/ 0 h 2510016"/>
                <a:gd name="connsiteX3" fmla="*/ 1320652 w 1320652"/>
                <a:gd name="connsiteY3" fmla="*/ 132065 h 2510016"/>
                <a:gd name="connsiteX4" fmla="*/ 1320652 w 1320652"/>
                <a:gd name="connsiteY4" fmla="*/ 2377951 h 2510016"/>
                <a:gd name="connsiteX5" fmla="*/ 1188587 w 1320652"/>
                <a:gd name="connsiteY5" fmla="*/ 2510016 h 2510016"/>
                <a:gd name="connsiteX6" fmla="*/ 132065 w 1320652"/>
                <a:gd name="connsiteY6" fmla="*/ 2510016 h 2510016"/>
                <a:gd name="connsiteX7" fmla="*/ 0 w 1320652"/>
                <a:gd name="connsiteY7" fmla="*/ 2377951 h 2510016"/>
                <a:gd name="connsiteX8" fmla="*/ 0 w 1320652"/>
                <a:gd name="connsiteY8" fmla="*/ 132065 h 25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652" h="2510016">
                  <a:moveTo>
                    <a:pt x="0" y="132065"/>
                  </a:moveTo>
                  <a:cubicBezTo>
                    <a:pt x="0" y="59128"/>
                    <a:pt x="59128" y="0"/>
                    <a:pt x="132065" y="0"/>
                  </a:cubicBezTo>
                  <a:lnTo>
                    <a:pt x="1188587" y="0"/>
                  </a:lnTo>
                  <a:cubicBezTo>
                    <a:pt x="1261524" y="0"/>
                    <a:pt x="1320652" y="59128"/>
                    <a:pt x="1320652" y="132065"/>
                  </a:cubicBezTo>
                  <a:lnTo>
                    <a:pt x="1320652" y="2377951"/>
                  </a:lnTo>
                  <a:cubicBezTo>
                    <a:pt x="1320652" y="2450888"/>
                    <a:pt x="1261524" y="2510016"/>
                    <a:pt x="1188587" y="2510016"/>
                  </a:cubicBezTo>
                  <a:lnTo>
                    <a:pt x="132065" y="2510016"/>
                  </a:lnTo>
                  <a:cubicBezTo>
                    <a:pt x="59128" y="2510016"/>
                    <a:pt x="0" y="2450888"/>
                    <a:pt x="0" y="2377951"/>
                  </a:cubicBezTo>
                  <a:lnTo>
                    <a:pt x="0" y="13206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1" tIns="86161" rIns="86161" bIns="86161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INPUT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SUPPLIERS 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Seed, fertilizer, crop protection</a:t>
              </a:r>
              <a:endParaRPr lang="en-US" sz="14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28291" y="1616556"/>
              <a:ext cx="977913" cy="1094108"/>
            </a:xfrm>
            <a:custGeom>
              <a:avLst/>
              <a:gdLst>
                <a:gd name="connsiteX0" fmla="*/ 0 w 1320652"/>
                <a:gd name="connsiteY0" fmla="*/ 132065 h 2510016"/>
                <a:gd name="connsiteX1" fmla="*/ 132065 w 1320652"/>
                <a:gd name="connsiteY1" fmla="*/ 0 h 2510016"/>
                <a:gd name="connsiteX2" fmla="*/ 1188587 w 1320652"/>
                <a:gd name="connsiteY2" fmla="*/ 0 h 2510016"/>
                <a:gd name="connsiteX3" fmla="*/ 1320652 w 1320652"/>
                <a:gd name="connsiteY3" fmla="*/ 132065 h 2510016"/>
                <a:gd name="connsiteX4" fmla="*/ 1320652 w 1320652"/>
                <a:gd name="connsiteY4" fmla="*/ 2377951 h 2510016"/>
                <a:gd name="connsiteX5" fmla="*/ 1188587 w 1320652"/>
                <a:gd name="connsiteY5" fmla="*/ 2510016 h 2510016"/>
                <a:gd name="connsiteX6" fmla="*/ 132065 w 1320652"/>
                <a:gd name="connsiteY6" fmla="*/ 2510016 h 2510016"/>
                <a:gd name="connsiteX7" fmla="*/ 0 w 1320652"/>
                <a:gd name="connsiteY7" fmla="*/ 2377951 h 2510016"/>
                <a:gd name="connsiteX8" fmla="*/ 0 w 1320652"/>
                <a:gd name="connsiteY8" fmla="*/ 132065 h 25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652" h="2510016">
                  <a:moveTo>
                    <a:pt x="0" y="132065"/>
                  </a:moveTo>
                  <a:cubicBezTo>
                    <a:pt x="0" y="59128"/>
                    <a:pt x="59128" y="0"/>
                    <a:pt x="132065" y="0"/>
                  </a:cubicBezTo>
                  <a:lnTo>
                    <a:pt x="1188587" y="0"/>
                  </a:lnTo>
                  <a:cubicBezTo>
                    <a:pt x="1261524" y="0"/>
                    <a:pt x="1320652" y="59128"/>
                    <a:pt x="1320652" y="132065"/>
                  </a:cubicBezTo>
                  <a:lnTo>
                    <a:pt x="1320652" y="2377951"/>
                  </a:lnTo>
                  <a:cubicBezTo>
                    <a:pt x="1320652" y="2450888"/>
                    <a:pt x="1261524" y="2510016"/>
                    <a:pt x="1188587" y="2510016"/>
                  </a:cubicBezTo>
                  <a:lnTo>
                    <a:pt x="132065" y="2510016"/>
                  </a:lnTo>
                  <a:cubicBezTo>
                    <a:pt x="59128" y="2510016"/>
                    <a:pt x="0" y="2450888"/>
                    <a:pt x="0" y="2377951"/>
                  </a:cubicBezTo>
                  <a:lnTo>
                    <a:pt x="0" y="13206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1" tIns="86161" rIns="86161" bIns="86161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b="1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05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Research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AAFC, 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WGRF, CDC, GRL, Private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224392" y="4747018"/>
              <a:ext cx="155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268948" y="4739088"/>
              <a:ext cx="155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5331364" y="1589791"/>
              <a:ext cx="173030" cy="2615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190550" y="1937051"/>
              <a:ext cx="1189529" cy="959890"/>
            </a:xfrm>
            <a:custGeom>
              <a:avLst/>
              <a:gdLst>
                <a:gd name="connsiteX0" fmla="*/ 0 w 1320652"/>
                <a:gd name="connsiteY0" fmla="*/ 132065 h 2510016"/>
                <a:gd name="connsiteX1" fmla="*/ 132065 w 1320652"/>
                <a:gd name="connsiteY1" fmla="*/ 0 h 2510016"/>
                <a:gd name="connsiteX2" fmla="*/ 1188587 w 1320652"/>
                <a:gd name="connsiteY2" fmla="*/ 0 h 2510016"/>
                <a:gd name="connsiteX3" fmla="*/ 1320652 w 1320652"/>
                <a:gd name="connsiteY3" fmla="*/ 132065 h 2510016"/>
                <a:gd name="connsiteX4" fmla="*/ 1320652 w 1320652"/>
                <a:gd name="connsiteY4" fmla="*/ 2377951 h 2510016"/>
                <a:gd name="connsiteX5" fmla="*/ 1188587 w 1320652"/>
                <a:gd name="connsiteY5" fmla="*/ 2510016 h 2510016"/>
                <a:gd name="connsiteX6" fmla="*/ 132065 w 1320652"/>
                <a:gd name="connsiteY6" fmla="*/ 2510016 h 2510016"/>
                <a:gd name="connsiteX7" fmla="*/ 0 w 1320652"/>
                <a:gd name="connsiteY7" fmla="*/ 2377951 h 2510016"/>
                <a:gd name="connsiteX8" fmla="*/ 0 w 1320652"/>
                <a:gd name="connsiteY8" fmla="*/ 132065 h 25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652" h="2510016">
                  <a:moveTo>
                    <a:pt x="0" y="132065"/>
                  </a:moveTo>
                  <a:cubicBezTo>
                    <a:pt x="0" y="59128"/>
                    <a:pt x="59128" y="0"/>
                    <a:pt x="132065" y="0"/>
                  </a:cubicBezTo>
                  <a:lnTo>
                    <a:pt x="1188587" y="0"/>
                  </a:lnTo>
                  <a:cubicBezTo>
                    <a:pt x="1261524" y="0"/>
                    <a:pt x="1320652" y="59128"/>
                    <a:pt x="1320652" y="132065"/>
                  </a:cubicBezTo>
                  <a:lnTo>
                    <a:pt x="1320652" y="2377951"/>
                  </a:lnTo>
                  <a:cubicBezTo>
                    <a:pt x="1320652" y="2450888"/>
                    <a:pt x="1261524" y="2510016"/>
                    <a:pt x="1188587" y="2510016"/>
                  </a:cubicBezTo>
                  <a:lnTo>
                    <a:pt x="132065" y="2510016"/>
                  </a:lnTo>
                  <a:cubicBezTo>
                    <a:pt x="59128" y="2510016"/>
                    <a:pt x="0" y="2450888"/>
                    <a:pt x="0" y="2377951"/>
                  </a:cubicBezTo>
                  <a:lnTo>
                    <a:pt x="0" y="13206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161" tIns="86161" rIns="86161" bIns="86161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b="1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050" b="1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/>
                <a:t>Crop Life Science/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/>
                <a:t>Seed/ Inputs</a:t>
              </a:r>
              <a:endParaRPr lang="en-US" sz="1050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dirty="0"/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4" name="Right Brace 3"/>
            <p:cNvSpPr/>
            <p:nvPr/>
          </p:nvSpPr>
          <p:spPr>
            <a:xfrm rot="5400000" flipH="1" flipV="1">
              <a:off x="4139834" y="568011"/>
              <a:ext cx="482677" cy="7135393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096284" y="1426993"/>
              <a:ext cx="1172050" cy="1167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Cigi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342" y="2810490"/>
              <a:ext cx="3631366" cy="87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AB Wheat Commission</a:t>
              </a:r>
            </a:p>
            <a:p>
              <a:r>
                <a:rPr lang="en-CA" sz="1600" dirty="0"/>
                <a:t>SaskWheat</a:t>
              </a:r>
            </a:p>
            <a:p>
              <a:r>
                <a:rPr lang="en-CA" sz="1600" dirty="0"/>
                <a:t>MB Wheat and Barley Growers Assoc’n</a:t>
              </a:r>
            </a:p>
          </p:txBody>
        </p:sp>
        <p:sp>
          <p:nvSpPr>
            <p:cNvPr id="3" name="Right Arrow 2"/>
            <p:cNvSpPr/>
            <p:nvPr/>
          </p:nvSpPr>
          <p:spPr>
            <a:xfrm rot="18448095">
              <a:off x="708885" y="2016545"/>
              <a:ext cx="1114105" cy="393642"/>
            </a:xfrm>
            <a:prstGeom prst="rightArrow">
              <a:avLst>
                <a:gd name="adj1" fmla="val 50000"/>
                <a:gd name="adj2" fmla="val 52775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Left-Right Arrow 5"/>
            <p:cNvSpPr/>
            <p:nvPr/>
          </p:nvSpPr>
          <p:spPr>
            <a:xfrm rot="2352750">
              <a:off x="3910330" y="3148111"/>
              <a:ext cx="3707998" cy="402569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53722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78208"/>
              </p:ext>
            </p:extLst>
          </p:nvPr>
        </p:nvGraphicFramePr>
        <p:xfrm>
          <a:off x="457200" y="1328057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9976269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92993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3600" dirty="0"/>
                        <a:t>Disease Evaluation</a:t>
                      </a:r>
                      <a:r>
                        <a:rPr lang="en-CA" sz="3600" baseline="0" dirty="0"/>
                        <a:t> 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Agronomic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1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Objectives: recommend varieties with improved resistance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dirty="0"/>
                        <a:t>Fusarium head blight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dirty="0"/>
                        <a:t>Orange blossom wheat midge (midge)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Rusts (leaf/stem/stripe)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bunt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Loose smut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Leaf spots</a:t>
                      </a:r>
                      <a:endParaRPr lang="en-CA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Objectives: recommend varieties with improved agronomic properties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grain yield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test weight (TW)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maturity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Lodging resistance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Shorter straw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Pre-harvest sprout resistance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Winter hardiness (for CWRW)</a:t>
                      </a:r>
                    </a:p>
                    <a:p>
                      <a:pPr marL="688975" lvl="1" indent="-231775">
                        <a:buFont typeface="Arial" charset="0"/>
                        <a:buChar char="•"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cadmium uptake (CWAD; &lt; 100 ppb)</a:t>
                      </a:r>
                    </a:p>
                    <a:p>
                      <a:endParaRPr lang="en-CA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4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6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9569" y="1275670"/>
            <a:ext cx="8382000" cy="48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Objectives: recommend varieties with improved milling and end-product characteristics to meet or improve upon class specifications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Protein (quantity and quality (</a:t>
            </a:r>
            <a:r>
              <a:rPr lang="en-US" sz="2800" dirty="0" err="1">
                <a:latin typeface="+mj-lt"/>
              </a:rPr>
              <a:t>farinograph</a:t>
            </a:r>
            <a:r>
              <a:rPr lang="en-US" sz="2800" dirty="0">
                <a:latin typeface="+mj-lt"/>
              </a:rPr>
              <a:t> &amp; </a:t>
            </a:r>
            <a:r>
              <a:rPr lang="en-US" sz="2800" dirty="0" err="1">
                <a:latin typeface="+mj-lt"/>
              </a:rPr>
              <a:t>extensograph</a:t>
            </a:r>
            <a:r>
              <a:rPr lang="en-US" sz="2800" dirty="0">
                <a:latin typeface="+mj-lt"/>
              </a:rPr>
              <a:t>))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Milling yield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Falling number and Amylograph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Flour/semolina ash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Starch damage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End-product quality (bread, Asian noodles, pasta, cookies)</a:t>
            </a:r>
            <a:endParaRPr lang="en-CA" sz="2000" dirty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Quality Evaluation Team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1325563"/>
            <a:ext cx="8382000" cy="39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Meetings held every February</a:t>
            </a:r>
          </a:p>
          <a:p>
            <a:pPr marL="231775" indent="-231775"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Each evaluation team (AET, DET, QET) reviews trial data for the candidate cultivars and votes</a:t>
            </a:r>
          </a:p>
          <a:p>
            <a:pPr marL="688975" lvl="1" indent="-231775">
              <a:buFont typeface="Arial" charset="0"/>
              <a:buChar char="•"/>
              <a:defRPr/>
            </a:pPr>
            <a:r>
              <a:rPr lang="en-US" sz="2800" i="1" dirty="0">
                <a:latin typeface="+mj-lt"/>
              </a:rPr>
              <a:t>Support, Do Not Object, Object, Abstain</a:t>
            </a:r>
          </a:p>
          <a:p>
            <a:pPr marL="688975" lvl="1" indent="-231775">
              <a:buFont typeface="Arial" charset="0"/>
              <a:buChar char="•"/>
              <a:defRPr/>
            </a:pPr>
            <a:endParaRPr lang="en-US" sz="2800" i="1" dirty="0">
              <a:latin typeface="+mj-lt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3</a:t>
            </a:r>
            <a:r>
              <a:rPr lang="en-US" sz="2800" baseline="30000" dirty="0">
                <a:latin typeface="+mj-lt"/>
              </a:rPr>
              <a:t>rd</a:t>
            </a:r>
            <a:r>
              <a:rPr lang="en-US" sz="2800" dirty="0">
                <a:latin typeface="+mj-lt"/>
              </a:rPr>
              <a:t> year lines receiving support for registration can be registered by the Breeder through the Variety Registration Office (VRO) of CFIA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PGDC Process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1325563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1138" cy="1143000"/>
          </a:xfrm>
        </p:spPr>
        <p:txBody>
          <a:bodyPr anchor="t"/>
          <a:lstStyle/>
          <a:p>
            <a:r>
              <a:rPr lang="en-CA" altLang="en-US" b="1" dirty="0">
                <a:solidFill>
                  <a:srgbClr val="083863"/>
                </a:solidFill>
              </a:rPr>
              <a:t>Cigi Involvement in Variety Registration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931988"/>
            <a:ext cx="8382000" cy="39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Interactions with domestic and international customers provides Cigi staff with increased technical knowledge that helps guide quality recommendations and ensures customers needs are brought to the discussions.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Cigi has conducted early generation screening of varieties for AAFC and private breeders.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Cigi continues to conduct testing for candidate cultivars for registration for private breeders. </a:t>
            </a:r>
          </a:p>
        </p:txBody>
      </p:sp>
    </p:spTree>
    <p:extLst>
      <p:ext uri="{BB962C8B-B14F-4D97-AF65-F5344CB8AC3E}">
        <p14:creationId xmlns:p14="http://schemas.microsoft.com/office/powerpoint/2010/main" val="18093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i="1" dirty="0">
                <a:solidFill>
                  <a:srgbClr val="000000"/>
                </a:solidFill>
              </a:rPr>
              <a:t>Our Vision – </a:t>
            </a:r>
            <a:r>
              <a:rPr lang="en-CA" sz="2400" dirty="0">
                <a:solidFill>
                  <a:srgbClr val="000000"/>
                </a:solidFill>
              </a:rPr>
              <a:t>Global recognition of Canadian grain and field crops as the </a:t>
            </a:r>
            <a:r>
              <a:rPr lang="en-CA" sz="2400" b="1" dirty="0">
                <a:solidFill>
                  <a:srgbClr val="000000"/>
                </a:solidFill>
              </a:rPr>
              <a:t>preferred choice </a:t>
            </a:r>
            <a:r>
              <a:rPr lang="en-CA" sz="2400" dirty="0">
                <a:solidFill>
                  <a:srgbClr val="000000"/>
                </a:solidFill>
              </a:rPr>
              <a:t>for end use product application.</a:t>
            </a:r>
          </a:p>
          <a:p>
            <a:pPr marL="0" indent="0">
              <a:buNone/>
            </a:pPr>
            <a:endParaRPr lang="en-CA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i="1" dirty="0">
                <a:solidFill>
                  <a:srgbClr val="000000"/>
                </a:solidFill>
              </a:rPr>
              <a:t>Our Mission</a:t>
            </a:r>
          </a:p>
          <a:p>
            <a:r>
              <a:rPr lang="en-CA" sz="2400" dirty="0">
                <a:solidFill>
                  <a:srgbClr val="000000"/>
                </a:solidFill>
              </a:rPr>
              <a:t>To </a:t>
            </a:r>
            <a:r>
              <a:rPr lang="en-CA" sz="2400" b="1" dirty="0">
                <a:solidFill>
                  <a:srgbClr val="000000"/>
                </a:solidFill>
              </a:rPr>
              <a:t>increase utilization and value opportunities </a:t>
            </a:r>
            <a:r>
              <a:rPr lang="en-CA" sz="2400" dirty="0">
                <a:solidFill>
                  <a:srgbClr val="000000"/>
                </a:solidFill>
              </a:rPr>
              <a:t>for Canadian grain and field crops through: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</a:rPr>
              <a:t>Superior knowledge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</a:rPr>
              <a:t>Technical expertise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</a:rPr>
              <a:t>Industry leadership and collaboration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</a:rPr>
              <a:t>Innovative processing solutions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</a:rPr>
              <a:t>Targeted training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/>
          <a:lstStyle/>
          <a:p>
            <a:r>
              <a:rPr lang="en-CA" sz="3500" b="1" dirty="0"/>
              <a:t>Cigi: </a:t>
            </a:r>
            <a:r>
              <a:rPr lang="en-CA" sz="3500" b="1" i="1" dirty="0"/>
              <a:t>Working With the Value Chain</a:t>
            </a:r>
            <a:endParaRPr lang="en-US" sz="35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76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884" y="1572287"/>
            <a:ext cx="4383125" cy="53280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Independent</a:t>
            </a:r>
            <a:r>
              <a:rPr lang="en-US" sz="2000" dirty="0">
                <a:latin typeface="Calibri"/>
                <a:cs typeface="Calibri"/>
              </a:rPr>
              <a:t> organization (1972)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Approximately 40 staff in Winnipeg, Manitoba; have served over 44,000 program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End-use Customer technical support and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Combine to Customer!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Analysis of crop attributes – analytics, milling, baking, pasta and noodle making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Applied research on Canadian crops in end-use products (wheat, durum, pulses)</a:t>
            </a:r>
          </a:p>
        </p:txBody>
      </p:sp>
      <p:pic>
        <p:nvPicPr>
          <p:cNvPr id="13" name="Picture 12" descr="Farm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24952" y="1417638"/>
            <a:ext cx="2713563" cy="1438656"/>
          </a:xfrm>
          <a:prstGeom prst="rect">
            <a:avLst/>
          </a:prstGeom>
        </p:spPr>
      </p:pic>
      <p:pic>
        <p:nvPicPr>
          <p:cNvPr id="14" name="Picture 13" descr="Elevat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953" y="2976665"/>
            <a:ext cx="2713563" cy="1478604"/>
          </a:xfrm>
          <a:prstGeom prst="rect">
            <a:avLst/>
          </a:prstGeom>
        </p:spPr>
      </p:pic>
      <p:pic>
        <p:nvPicPr>
          <p:cNvPr id="16" name="Picture 15" descr="Warburton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953" y="4531190"/>
            <a:ext cx="2713563" cy="143865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/>
          <a:lstStyle/>
          <a:p>
            <a:r>
              <a:rPr lang="en-CA" sz="3500" b="1" dirty="0"/>
              <a:t>Cigi: </a:t>
            </a:r>
            <a:r>
              <a:rPr lang="en-CA" sz="3500" b="1" i="1" dirty="0"/>
              <a:t>Working With the Value Chain</a:t>
            </a:r>
            <a:endParaRPr lang="en-US" sz="35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03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Technical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dirty="0"/>
              <a:t>Providing targeted technical support, exchanges and custom training for customers and commercial partners;</a:t>
            </a:r>
          </a:p>
          <a:p>
            <a:pPr lvl="1"/>
            <a:r>
              <a:rPr lang="en-CA" dirty="0"/>
              <a:t>Investigative missions – technical exchange – technical mission – new crop missions – requests for service - fee for service</a:t>
            </a:r>
          </a:p>
          <a:p>
            <a:pPr lvl="1"/>
            <a:r>
              <a:rPr lang="en-CA" dirty="0"/>
              <a:t>Market driven, customer focussed – millers, bakers, noodle and pasta makers, quality labs </a:t>
            </a:r>
          </a:p>
        </p:txBody>
      </p:sp>
    </p:spTree>
    <p:extLst>
      <p:ext uri="{BB962C8B-B14F-4D97-AF65-F5344CB8AC3E}">
        <p14:creationId xmlns:p14="http://schemas.microsoft.com/office/powerpoint/2010/main" val="347579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Innovate/Investigate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dirty="0"/>
              <a:t>Creating innovative solutions through analysis of crop attributes and functionality, applied research on methods and products for commercial partners;</a:t>
            </a:r>
          </a:p>
          <a:p>
            <a:pPr lvl="1"/>
            <a:r>
              <a:rPr lang="en-CA" dirty="0"/>
              <a:t>Applied, supports the value chain, adds value to Canadian field crops, collaborative, commercially applicable or scalable.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7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sz="2000" dirty="0">
                <a:cs typeface="Arial" pitchFamily="34" charset="0"/>
              </a:rPr>
              <a:t>																																						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3270" y="1836621"/>
            <a:ext cx="3003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CA" sz="1400" dirty="0">
              <a:solidFill>
                <a:prstClr val="black"/>
              </a:solidFill>
              <a:ea typeface="ＭＳ Ｐゴシック" charset="0"/>
              <a:cs typeface="Arial" pitchFamily="34" charset="0"/>
            </a:endParaRPr>
          </a:p>
          <a:p>
            <a:endParaRPr lang="en-US" sz="1400" b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</p:txBody>
      </p:sp>
      <p:sp>
        <p:nvSpPr>
          <p:cNvPr id="11" name="Text Box 280"/>
          <p:cNvSpPr txBox="1">
            <a:spLocks noChangeArrowheads="1"/>
          </p:cNvSpPr>
          <p:nvPr/>
        </p:nvSpPr>
        <p:spPr bwMode="auto">
          <a:xfrm>
            <a:off x="386724" y="714201"/>
            <a:ext cx="1790290" cy="28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9" descr="bakery_bag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370" y="3607723"/>
            <a:ext cx="2495659" cy="1450047"/>
          </a:xfrm>
          <a:prstGeom prst="rect">
            <a:avLst/>
          </a:prstGeom>
        </p:spPr>
      </p:pic>
      <p:pic>
        <p:nvPicPr>
          <p:cNvPr id="16" name="Picture 15" descr="Theresa's Order Cr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369" y="5123262"/>
            <a:ext cx="7671194" cy="855792"/>
          </a:xfrm>
          <a:prstGeom prst="rect">
            <a:avLst/>
          </a:prstGeom>
        </p:spPr>
      </p:pic>
      <p:pic>
        <p:nvPicPr>
          <p:cNvPr id="19" name="Picture 2" descr="fig4pic"/>
          <p:cNvPicPr>
            <a:picLocks noChangeAspect="1" noChangeArrowheads="1"/>
          </p:cNvPicPr>
          <p:nvPr/>
        </p:nvPicPr>
        <p:blipFill rotWithShape="1">
          <a:blip r:embed="rId4" cstate="print"/>
          <a:srcRect t="16403"/>
          <a:stretch/>
        </p:blipFill>
        <p:spPr bwMode="auto">
          <a:xfrm>
            <a:off x="835370" y="1764164"/>
            <a:ext cx="2495659" cy="15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analytical lab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1762" y="1764164"/>
            <a:ext cx="5064802" cy="329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130B-2CE1-824A-A695-D7C6773C04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Milling, Baking, Noodles, </a:t>
            </a:r>
            <a:br>
              <a:rPr lang="en-US" sz="3600" dirty="0"/>
            </a:br>
            <a:r>
              <a:rPr lang="en-US" sz="3600" dirty="0"/>
              <a:t>Asian Products, Extrusion </a:t>
            </a:r>
          </a:p>
        </p:txBody>
      </p:sp>
    </p:spTree>
    <p:extLst>
      <p:ext uri="{BB962C8B-B14F-4D97-AF65-F5344CB8AC3E}">
        <p14:creationId xmlns:p14="http://schemas.microsoft.com/office/powerpoint/2010/main" val="11108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089" cy="4525963"/>
          </a:xfrm>
        </p:spPr>
        <p:txBody>
          <a:bodyPr/>
          <a:lstStyle/>
          <a:p>
            <a:r>
              <a:rPr lang="en-CA" dirty="0"/>
              <a:t>Identify unique attributes of CWRS and CPSR wheat varieties</a:t>
            </a:r>
          </a:p>
          <a:p>
            <a:r>
              <a:rPr lang="en-CA" dirty="0"/>
              <a:t>Optimization of wheat quality for milling and baking through agronomic practices</a:t>
            </a:r>
          </a:p>
          <a:p>
            <a:r>
              <a:rPr lang="en-CA" dirty="0"/>
              <a:t>Optimization of the processing and utilization of wheat and durum affected by downgrading factors</a:t>
            </a:r>
          </a:p>
          <a:p>
            <a:r>
              <a:rPr lang="en-CA" dirty="0"/>
              <a:t>New food applications for Canadian pulse crops</a:t>
            </a:r>
          </a:p>
          <a:p>
            <a:endParaRPr lang="en-CA" dirty="0"/>
          </a:p>
          <a:p>
            <a:pPr lvl="1"/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Agri Innovation </a:t>
            </a:r>
            <a:r>
              <a:rPr lang="en-CA" b="1" i="1" dirty="0">
                <a:solidFill>
                  <a:srgbClr val="083863"/>
                </a:solidFill>
              </a:rPr>
              <a:t>Projects</a:t>
            </a:r>
            <a:endParaRPr lang="en-US" b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91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089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Identify unique attributes of CWRS and CPSR wheat varieties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investigate variety specific samples of CWRS and CPSR for quality characteristics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determine if any variety offers unique characteristics that may make them more suitable for innovative food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have expanded the scope to include varieties from CWAD and CWRW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731618" cy="1143000"/>
          </a:xfrm>
        </p:spPr>
        <p:txBody>
          <a:bodyPr anchor="t"/>
          <a:lstStyle/>
          <a:p>
            <a:r>
              <a:rPr lang="en-CA" b="1" dirty="0">
                <a:solidFill>
                  <a:srgbClr val="083863"/>
                </a:solidFill>
              </a:rPr>
              <a:t>AIP: </a:t>
            </a:r>
            <a:r>
              <a:rPr lang="en-CA" b="1" i="1" dirty="0">
                <a:solidFill>
                  <a:srgbClr val="083863"/>
                </a:solidFill>
              </a:rPr>
              <a:t>Varieties</a:t>
            </a:r>
            <a:endParaRPr lang="en-US" b="1" dirty="0">
              <a:solidFill>
                <a:srgbClr val="08386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7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PIWNYK Variety Registration [Compatibility Mode]" id="{118C992C-4B9C-4A35-B72B-9A1E6ED4950F}" vid="{32AAB821-5C0B-4827-8D47-C78080251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(1) Elaine SOPIWNYK-Variety Registration</Template>
  <TotalTime>18689</TotalTime>
  <Words>1243</Words>
  <Application>Microsoft Office PowerPoint</Application>
  <PresentationFormat>On-screen Show (4:3)</PresentationFormat>
  <Paragraphs>248</Paragraphs>
  <Slides>23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MS PGothic</vt:lpstr>
      <vt:lpstr>MS PGothic</vt:lpstr>
      <vt:lpstr>Office Theme</vt:lpstr>
      <vt:lpstr>Cigi Wheat Quality Research</vt:lpstr>
      <vt:lpstr>PowerPoint Presentation</vt:lpstr>
      <vt:lpstr>Cigi: Working With the Value Chain</vt:lpstr>
      <vt:lpstr>Cigi: Working With the Value Chain</vt:lpstr>
      <vt:lpstr>Technical Support</vt:lpstr>
      <vt:lpstr>Innovate/Investigate</vt:lpstr>
      <vt:lpstr>Milling, Baking, Noodles,  Asian Products, Extrusion </vt:lpstr>
      <vt:lpstr>Agri Innovation Projects</vt:lpstr>
      <vt:lpstr>AIP: Varieties</vt:lpstr>
      <vt:lpstr>AIP: Agronomic Practices</vt:lpstr>
      <vt:lpstr>AIP: Downgrading</vt:lpstr>
      <vt:lpstr>AIP: Pulses</vt:lpstr>
      <vt:lpstr>Internal Projects</vt:lpstr>
      <vt:lpstr>  Cigi’s Role in the Wheat Varietal Registration System in Western Canada  </vt:lpstr>
      <vt:lpstr>Variety Registration</vt:lpstr>
      <vt:lpstr>Variety Registration</vt:lpstr>
      <vt:lpstr>PowerPoint Presentation</vt:lpstr>
      <vt:lpstr>PGDC Cooperative Trials</vt:lpstr>
      <vt:lpstr>CWRS Cooperative Trials</vt:lpstr>
      <vt:lpstr>PowerPoint Presentation</vt:lpstr>
      <vt:lpstr>Quality Evaluation Team</vt:lpstr>
      <vt:lpstr>PGDC Process</vt:lpstr>
      <vt:lpstr>Cigi Involvement in Variety Registration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Wheat Varietal Registration System  Elaine Sopiwnyk Director, Grain Quality</dc:title>
  <dc:creator>Lisa Nemeth</dc:creator>
  <cp:lastModifiedBy>JoAnne Buth</cp:lastModifiedBy>
  <cp:revision>63</cp:revision>
  <cp:lastPrinted>2016-09-12T19:34:21Z</cp:lastPrinted>
  <dcterms:created xsi:type="dcterms:W3CDTF">2016-03-07T22:46:50Z</dcterms:created>
  <dcterms:modified xsi:type="dcterms:W3CDTF">2016-09-12T20:31:40Z</dcterms:modified>
</cp:coreProperties>
</file>